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8"/>
  </p:notesMasterIdLst>
  <p:sldIdLst>
    <p:sldId id="307" r:id="rId2"/>
    <p:sldId id="257" r:id="rId3"/>
    <p:sldId id="261" r:id="rId4"/>
    <p:sldId id="262" r:id="rId5"/>
    <p:sldId id="263" r:id="rId6"/>
    <p:sldId id="306" r:id="rId7"/>
    <p:sldId id="269" r:id="rId8"/>
    <p:sldId id="300" r:id="rId9"/>
    <p:sldId id="291" r:id="rId10"/>
    <p:sldId id="265" r:id="rId11"/>
    <p:sldId id="266" r:id="rId12"/>
    <p:sldId id="559" r:id="rId13"/>
    <p:sldId id="554" r:id="rId14"/>
    <p:sldId id="267" r:id="rId15"/>
    <p:sldId id="296" r:id="rId16"/>
    <p:sldId id="292" r:id="rId17"/>
    <p:sldId id="270" r:id="rId18"/>
    <p:sldId id="302" r:id="rId19"/>
    <p:sldId id="259" r:id="rId20"/>
    <p:sldId id="295" r:id="rId21"/>
    <p:sldId id="304" r:id="rId22"/>
    <p:sldId id="667" r:id="rId23"/>
    <p:sldId id="668" r:id="rId24"/>
    <p:sldId id="650" r:id="rId25"/>
    <p:sldId id="645" r:id="rId26"/>
    <p:sldId id="661" r:id="rId27"/>
    <p:sldId id="662" r:id="rId28"/>
    <p:sldId id="258" r:id="rId29"/>
    <p:sldId id="658" r:id="rId30"/>
    <p:sldId id="285" r:id="rId31"/>
    <p:sldId id="297" r:id="rId32"/>
    <p:sldId id="659" r:id="rId33"/>
    <p:sldId id="688" r:id="rId34"/>
    <p:sldId id="268" r:id="rId35"/>
    <p:sldId id="273" r:id="rId36"/>
    <p:sldId id="631" r:id="rId37"/>
    <p:sldId id="669" r:id="rId38"/>
    <p:sldId id="674" r:id="rId39"/>
    <p:sldId id="686" r:id="rId40"/>
    <p:sldId id="689" r:id="rId41"/>
    <p:sldId id="677" r:id="rId42"/>
    <p:sldId id="308" r:id="rId43"/>
    <p:sldId id="310" r:id="rId44"/>
    <p:sldId id="678" r:id="rId45"/>
    <p:sldId id="280" r:id="rId46"/>
    <p:sldId id="565" r:id="rId47"/>
    <p:sldId id="682" r:id="rId48"/>
    <p:sldId id="320" r:id="rId49"/>
    <p:sldId id="683" r:id="rId50"/>
    <p:sldId id="679" r:id="rId51"/>
    <p:sldId id="309" r:id="rId52"/>
    <p:sldId id="680" r:id="rId53"/>
    <p:sldId id="323" r:id="rId54"/>
    <p:sldId id="329" r:id="rId55"/>
    <p:sldId id="690" r:id="rId56"/>
    <p:sldId id="685" r:id="rId5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png>
</file>

<file path=ppt/media/image141.png>
</file>

<file path=ppt/media/image15.png>
</file>

<file path=ppt/media/image151.png>
</file>

<file path=ppt/media/image16.jpg>
</file>

<file path=ppt/media/image161.png>
</file>

<file path=ppt/media/image17.jpeg>
</file>

<file path=ppt/media/image171.png>
</file>

<file path=ppt/media/image18.jpeg>
</file>

<file path=ppt/media/image19.png>
</file>

<file path=ppt/media/image2.png>
</file>

<file path=ppt/media/image20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tiff>
</file>

<file path=ppt/media/image39.png>
</file>

<file path=ppt/media/image4.png>
</file>

<file path=ppt/media/image40.png>
</file>

<file path=ppt/media/image41.png>
</file>

<file path=ppt/media/image42.png>
</file>

<file path=ppt/media/image43.tiff>
</file>

<file path=ppt/media/image45.png>
</file>

<file path=ppt/media/image46.png>
</file>

<file path=ppt/media/image47.png>
</file>

<file path=ppt/media/image48.png>
</file>

<file path=ppt/media/image49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40.png>
</file>

<file path=ppt/media/image65.png>
</file>

<file path=ppt/media/image66.png>
</file>

<file path=ppt/media/image67.png>
</file>

<file path=ppt/media/image68.png>
</file>

<file path=ppt/media/image69.png>
</file>

<file path=ppt/media/image7.tiff>
</file>

<file path=ppt/media/image70.png>
</file>

<file path=ppt/media/image71.png>
</file>

<file path=ppt/media/image72.png>
</file>

<file path=ppt/media/image73.png>
</file>

<file path=ppt/media/image74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06/18/2023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18.06.2023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18.06.2023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18.06.2023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18.06.2023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18.06.2023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18.06.2023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8.sv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://jalammar.github.io/illustrated-word2ve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../media/image60.png"/><Relationship Id="rId4" Type="http://schemas.openxmlformats.org/officeDocument/2006/relationships/hyperlink" Target="https://arxiv.org/abs/1706.03762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1.png"/><Relationship Id="rId4" Type="http://schemas.openxmlformats.org/officeDocument/2006/relationships/hyperlink" Target="https://arxiv.org/abs/1706.03762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4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4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68.png"/><Relationship Id="rId4" Type="http://schemas.openxmlformats.org/officeDocument/2006/relationships/hyperlink" Target="https://arxiv.org/abs/1411.1784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4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3.png"/><Relationship Id="rId4" Type="http://schemas.openxmlformats.org/officeDocument/2006/relationships/image" Target="../media/image71.png"/><Relationship Id="rId9" Type="http://schemas.openxmlformats.org/officeDocument/2006/relationships/image" Target="../media/image72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docs.langchain.com/doc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6893-92E6-61CA-3EFA-47C7E9CC9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216" y="1122363"/>
            <a:ext cx="9267568" cy="2387600"/>
          </a:xfrm>
        </p:spPr>
        <p:txBody>
          <a:bodyPr/>
          <a:lstStyle/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709DE-EFCC-6EE1-52A9-4F9978912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June 2023</a:t>
            </a:r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603414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b="1" dirty="0"/>
              <a:t>l</a:t>
            </a:r>
            <a:r>
              <a:rPr lang="en-DE" sz="2600" b="1" dirty="0"/>
              <a:t>earning by trial-and-error</a:t>
            </a:r>
            <a:r>
              <a:rPr lang="en-DE" sz="2600" dirty="0"/>
              <a:t> (</a:t>
            </a:r>
            <a:r>
              <a:rPr lang="en-GB" sz="2600" dirty="0"/>
              <a:t>e</a:t>
            </a:r>
            <a:r>
              <a:rPr lang="en-DE" sz="2600" dirty="0"/>
              <a:t>xploration and exploitation)</a:t>
            </a:r>
            <a:endParaRPr lang="en-DE" sz="2600" b="1" dirty="0"/>
          </a:p>
          <a:p>
            <a:r>
              <a:rPr lang="en-GB" sz="2600" dirty="0"/>
              <a:t>g</a:t>
            </a:r>
            <a:r>
              <a:rPr lang="en-DE" sz="2600" dirty="0"/>
              <a:t>oal-based approach </a:t>
            </a:r>
            <a:r>
              <a:rPr lang="en-DE" sz="2600" dirty="0">
                <a:sym typeface="Wingdings" pitchFamily="2" charset="2"/>
              </a:rPr>
              <a:t> more generic than supervised learning (but sparse reward signals)</a:t>
            </a:r>
            <a:endParaRPr lang="en-DE" sz="2600" dirty="0"/>
          </a:p>
          <a:p>
            <a:r>
              <a:rPr lang="en-GB" sz="2600" dirty="0"/>
              <a:t>r</a:t>
            </a:r>
            <a:r>
              <a:rPr lang="en-DE" sz="2600" dirty="0"/>
              <a:t>eceiving feedback from the environment, </a:t>
            </a:r>
            <a:r>
              <a:rPr lang="en-GB" sz="2600" dirty="0"/>
              <a:t>n</a:t>
            </a:r>
            <a:r>
              <a:rPr lang="en-DE" sz="2600" dirty="0"/>
              <a:t>o supervision</a:t>
            </a:r>
          </a:p>
          <a:p>
            <a:r>
              <a:rPr lang="en-GB" sz="2600" dirty="0"/>
              <a:t>formalization of sequential decision making (delayed rewards)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9441613" y="1933200"/>
            <a:ext cx="2750387" cy="299160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598E77-8BA3-A5D3-C0E1-3BA01684F0D6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: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need for appropriate inductive bias</a:t>
            </a:r>
            <a:endParaRPr lang="en-GB" sz="2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 (aka Learning Bias)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set of assumptions that a learning algorithm uses to predict outputs of inputs that it has not encountered during training</a:t>
            </a:r>
          </a:p>
          <a:p>
            <a:pPr marL="0" indent="0">
              <a:buNone/>
            </a:pPr>
            <a:r>
              <a:rPr lang="en-GB" dirty="0"/>
              <a:t>(e.g., maximum margin in SVM, translation invariance in CNN)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crucial piece of generalization</a:t>
            </a:r>
          </a:p>
          <a:p>
            <a:endParaRPr lang="en-GB" dirty="0"/>
          </a:p>
          <a:p>
            <a:r>
              <a:rPr lang="en-GB" dirty="0"/>
              <a:t>data in disguise (replacement for missing information on specific situations in limited training data sets)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4D748-43B7-8C4D-A296-6B7DCB48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97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61D255-55B6-6F3D-3186-CEA62D3420E8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254107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 with arbitrary model distribution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254107" cy="4351338"/>
              </a:xfrm>
              <a:blipFill>
                <a:blip r:embed="rId2"/>
                <a:stretch>
                  <a:fillRect l="-960" t="-1821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</a:t>
            </a:r>
            <a:r>
              <a:rPr lang="en-GB" dirty="0"/>
              <a:t>ML Methods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endParaRPr lang="en-GB" sz="2400" dirty="0"/>
          </a:p>
          <a:p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r>
              <a:rPr lang="en-DE" sz="2400" dirty="0"/>
              <a:t>and even unsupervised learning (e.g., </a:t>
            </a:r>
            <a:r>
              <a:rPr lang="en-GB" sz="2400" dirty="0"/>
              <a:t>maximum variance axes in PCA</a:t>
            </a:r>
            <a:r>
              <a:rPr lang="en-DE" sz="2400" dirty="0"/>
              <a:t>)</a:t>
            </a:r>
            <a:endParaRPr lang="en-GB" sz="24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Also, 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87" y="2187941"/>
            <a:ext cx="7226032" cy="205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4739294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838200" y="3854941"/>
            <a:ext cx="293343" cy="884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4922446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218624" y="3429000"/>
            <a:ext cx="1029904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4800793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447764" y="2199568"/>
            <a:ext cx="497253" cy="458219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4922446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stCxn id="21" idx="0"/>
          </p:cNvCxnSpPr>
          <p:nvPr/>
        </p:nvCxnSpPr>
        <p:spPr>
          <a:xfrm flipV="1">
            <a:off x="3248528" y="3234088"/>
            <a:ext cx="1506352" cy="1688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545179" y="3429000"/>
            <a:ext cx="723135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391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7643740" y="1771298"/>
            <a:ext cx="76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kernel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003920" y="2520333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02BF8-62E8-F5E1-D0B3-6CE228108D8D}"/>
              </a:ext>
            </a:extLst>
          </p:cNvPr>
          <p:cNvCxnSpPr>
            <a:stCxn id="11" idx="3"/>
          </p:cNvCxnSpPr>
          <p:nvPr/>
        </p:nvCxnSpPr>
        <p:spPr>
          <a:xfrm flipV="1">
            <a:off x="8410873" y="1771298"/>
            <a:ext cx="359309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CAE2E7-96C6-94CA-F341-7AA127186BBD}"/>
              </a:ext>
            </a:extLst>
          </p:cNvPr>
          <p:cNvCxnSpPr>
            <a:stCxn id="12" idx="3"/>
          </p:cNvCxnSpPr>
          <p:nvPr/>
        </p:nvCxnSpPr>
        <p:spPr>
          <a:xfrm flipV="1">
            <a:off x="8683914" y="2454966"/>
            <a:ext cx="365401" cy="250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picture containing table&#10;&#10;Description automatically generated">
            <a:extLst>
              <a:ext uri="{FF2B5EF4-FFF2-40B4-BE49-F238E27FC236}">
                <a16:creationId xmlns:a16="http://schemas.microsoft.com/office/drawing/2014/main" id="{ACBD6080-2597-9A38-7C6A-0079B91E8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4324" y="4291864"/>
            <a:ext cx="3619500" cy="2095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ED3A0C2-DAF5-664F-98CD-9FBF7AC6F33F}"/>
              </a:ext>
            </a:extLst>
          </p:cNvPr>
          <p:cNvSpPr txBox="1"/>
          <p:nvPr/>
        </p:nvSpPr>
        <p:spPr>
          <a:xfrm>
            <a:off x="9706863" y="3922532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352A21-E35D-FB74-7877-F20BD0570893}"/>
              </a:ext>
            </a:extLst>
          </p:cNvPr>
          <p:cNvSpPr txBox="1"/>
          <p:nvPr/>
        </p:nvSpPr>
        <p:spPr>
          <a:xfrm>
            <a:off x="10853740" y="587203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175860" y="1546327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EF4D6AB-5B36-E6D9-6070-B65409A4E2DB}"/>
              </a:ext>
            </a:extLst>
          </p:cNvPr>
          <p:cNvCxnSpPr>
            <a:cxnSpLocks/>
            <a:stCxn id="2" idx="3"/>
            <a:endCxn id="11" idx="1"/>
          </p:cNvCxnSpPr>
          <p:nvPr/>
        </p:nvCxnSpPr>
        <p:spPr>
          <a:xfrm>
            <a:off x="7086511" y="1730993"/>
            <a:ext cx="557229" cy="224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 ImageNet</a:t>
            </a:r>
            <a:r>
              <a:rPr lang="en-GB" sz="2400" dirty="0"/>
              <a:t>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777945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309118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137691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233239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dirty="0"/>
              <a:t>example: machine translation (sequence-to-sequence model)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context awareness via embeddings and (formerly) recurrent neural networks (RNN) or (nowadays) self-attention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LLMs: </a:t>
            </a:r>
            <a:r>
              <a:rPr lang="en-GB" dirty="0"/>
              <a:t>transformer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E396F1-A414-02D1-E9FE-70DCE0DF9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619" y="3879691"/>
            <a:ext cx="4518629" cy="15142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392B94-169D-A368-E4E4-82677293D3E2}"/>
              </a:ext>
            </a:extLst>
          </p:cNvPr>
          <p:cNvSpPr txBox="1"/>
          <p:nvPr/>
        </p:nvSpPr>
        <p:spPr>
          <a:xfrm>
            <a:off x="11286378" y="537656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202E1E-B810-C216-8650-10EE4814E57B}"/>
              </a:ext>
            </a:extLst>
          </p:cNvPr>
          <p:cNvSpPr txBox="1"/>
          <p:nvPr/>
        </p:nvSpPr>
        <p:spPr>
          <a:xfrm>
            <a:off x="6809702" y="2125365"/>
            <a:ext cx="24752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1800" dirty="0"/>
              <a:t>encoder-only transformers, example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C5BB09-4CD0-8F96-C6F7-12B624882F89}"/>
              </a:ext>
            </a:extLst>
          </p:cNvPr>
          <p:cNvSpPr txBox="1"/>
          <p:nvPr/>
        </p:nvSpPr>
        <p:spPr>
          <a:xfrm>
            <a:off x="9500851" y="2130428"/>
            <a:ext cx="24752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decoder-only transformers (auto-regressive model), example </a:t>
            </a:r>
            <a:r>
              <a:rPr lang="en-GB" sz="1800" dirty="0" err="1"/>
              <a:t>OpenAI’s</a:t>
            </a:r>
            <a:r>
              <a:rPr lang="en-GB" sz="1800" dirty="0"/>
              <a:t>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: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466828-0FD7-0ABA-4522-A18FD8793DDC}"/>
              </a:ext>
            </a:extLst>
          </p:cNvPr>
          <p:cNvSpPr txBox="1"/>
          <p:nvPr/>
        </p:nvSpPr>
        <p:spPr>
          <a:xfrm>
            <a:off x="9701732" y="5802170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6"/>
              </a:rPr>
              <a:t>GPT-4 </a:t>
            </a:r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5209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Mechanism: </a:t>
            </a:r>
            <a:r>
              <a:rPr lang="en-DE" dirty="0"/>
              <a:t>Scaled Dot-Product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174124" y="5925060"/>
            <a:ext cx="4649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(context) with respect to current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context words to attend to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blipFill>
                <a:blip r:embed="rId6"/>
                <a:stretch>
                  <a:fillRect l="-2151" t="-3333" r="-2867" b="-88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823876" y="5769712"/>
            <a:ext cx="1278083" cy="54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315200" y="3716903"/>
            <a:ext cx="2194454" cy="1427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BFA976C-920D-7F07-D0FF-4B0C328EAEE9}"/>
              </a:ext>
            </a:extLst>
          </p:cNvPr>
          <p:cNvSpPr txBox="1"/>
          <p:nvPr/>
        </p:nvSpPr>
        <p:spPr>
          <a:xfrm>
            <a:off x="6457532" y="3691755"/>
            <a:ext cx="1197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context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6CFF191-87C3-051C-C611-18FA03018B34}"/>
              </a:ext>
            </a:extLst>
          </p:cNvPr>
          <p:cNvSpPr/>
          <p:nvPr/>
        </p:nvSpPr>
        <p:spPr>
          <a:xfrm>
            <a:off x="6096000" y="3552029"/>
            <a:ext cx="361532" cy="838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8424471" y="557649"/>
            <a:ext cx="3744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oftmax not scale invariant: largest inputs dominate output for large inputs (more embedding dimensions)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9013051" y="1480979"/>
            <a:ext cx="1283576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296627" y="1480979"/>
            <a:ext cx="939784" cy="710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48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limited),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generates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636" t="-1744" r="-1227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54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9426292" y="64954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DE" sz="2600" dirty="0"/>
                  <a:t>extend usual GAN in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53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55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foresee: emotions or consciousness occur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</a:t>
            </a:r>
            <a:r>
              <a:rPr lang="en-GB" dirty="0"/>
              <a:t>es for ML and Symbolic AI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6864AAE-6456-AF32-C543-8FF5977C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126" y="1854444"/>
            <a:ext cx="5013982" cy="33561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B1E331-4B13-C0DD-91C9-102D96E561CF}"/>
              </a:ext>
            </a:extLst>
          </p:cNvPr>
          <p:cNvSpPr txBox="1"/>
          <p:nvPr/>
        </p:nvSpPr>
        <p:spPr>
          <a:xfrm>
            <a:off x="11626945" y="502960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EB4E6-348D-130A-7FC6-0D3CDA4E8A16}"/>
              </a:ext>
            </a:extLst>
          </p:cNvPr>
          <p:cNvSpPr txBox="1"/>
          <p:nvPr/>
        </p:nvSpPr>
        <p:spPr>
          <a:xfrm>
            <a:off x="9204967" y="5554531"/>
            <a:ext cx="14427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tool usage:</a:t>
            </a:r>
          </a:p>
          <a:p>
            <a:r>
              <a:rPr lang="en-GB" sz="2200" dirty="0" err="1">
                <a:hlinkClick r:id="rId4"/>
              </a:rPr>
              <a:t>LangChain</a:t>
            </a:r>
            <a:endParaRPr lang="en-GB" sz="220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1A74A59-97F2-58BA-52B1-2F560AA628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83" y="1924184"/>
            <a:ext cx="2780846" cy="1802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A1A6CB-B109-3FBE-476D-B5BCBB2FB823}"/>
              </a:ext>
            </a:extLst>
          </p:cNvPr>
          <p:cNvSpPr txBox="1"/>
          <p:nvPr/>
        </p:nvSpPr>
        <p:spPr>
          <a:xfrm>
            <a:off x="3767329" y="3352518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9C3BD-0904-BB3E-6918-40A13D01629C}"/>
              </a:ext>
            </a:extLst>
          </p:cNvPr>
          <p:cNvSpPr txBox="1"/>
          <p:nvPr/>
        </p:nvSpPr>
        <p:spPr>
          <a:xfrm>
            <a:off x="1296022" y="5554532"/>
            <a:ext cx="507450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200" dirty="0"/>
              <a:t>f</a:t>
            </a:r>
            <a:r>
              <a:rPr lang="en-DE" sz="2200" dirty="0"/>
              <a:t>eature engineering for ML models also kind of symbolic knowledge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49C0F-E2D9-3852-666F-9D35E16B2CBE}"/>
              </a:ext>
            </a:extLst>
          </p:cNvPr>
          <p:cNvSpPr txBox="1"/>
          <p:nvPr/>
        </p:nvSpPr>
        <p:spPr>
          <a:xfrm>
            <a:off x="986483" y="3757396"/>
            <a:ext cx="2967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Deep Reinforcement Learning and Monte Carlo Tree 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12813</TotalTime>
  <Words>3738</Words>
  <Application>Microsoft Office PowerPoint</Application>
  <PresentationFormat>Widescreen</PresentationFormat>
  <Paragraphs>595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Machine Learning – Overview</vt:lpstr>
      <vt:lpstr>Main Areas of Artificial Intelligence</vt:lpstr>
      <vt:lpstr>Buzz Words …</vt:lpstr>
      <vt:lpstr>Traditional Algorithms and GOFAI</vt:lpstr>
      <vt:lpstr>ML: Learning from Experience/Data</vt:lpstr>
      <vt:lpstr>Hybrid Approaches for ML and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Inductive Bias (aka Learning Bias)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Common Core of ML Methods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But … How to Train Deep Neural Networks?</vt:lpstr>
      <vt:lpstr>Large Language Models (LLM)</vt:lpstr>
      <vt:lpstr>Embeddings</vt:lpstr>
      <vt:lpstr>Transformer</vt:lpstr>
      <vt:lpstr>Self-Attention</vt:lpstr>
      <vt:lpstr>Mechanism: Scaled Dot-Products</vt:lpstr>
      <vt:lpstr>Sequence Completion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254</cp:revision>
  <dcterms:created xsi:type="dcterms:W3CDTF">2022-07-11T13:02:20Z</dcterms:created>
  <dcterms:modified xsi:type="dcterms:W3CDTF">2023-06-18T20:54:26Z</dcterms:modified>
</cp:coreProperties>
</file>

<file path=docProps/thumbnail.jpeg>
</file>